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2"/>
  </p:notesMasterIdLst>
  <p:handoutMasterIdLst>
    <p:handoutMasterId r:id="rId33"/>
  </p:handoutMasterIdLst>
  <p:sldIdLst>
    <p:sldId id="256" r:id="rId6"/>
    <p:sldId id="276" r:id="rId7"/>
    <p:sldId id="294" r:id="rId8"/>
    <p:sldId id="295" r:id="rId9"/>
    <p:sldId id="281" r:id="rId10"/>
    <p:sldId id="297" r:id="rId11"/>
    <p:sldId id="296" r:id="rId12"/>
    <p:sldId id="304" r:id="rId13"/>
    <p:sldId id="305" r:id="rId14"/>
    <p:sldId id="289" r:id="rId15"/>
    <p:sldId id="302" r:id="rId16"/>
    <p:sldId id="303" r:id="rId17"/>
    <p:sldId id="301" r:id="rId18"/>
    <p:sldId id="306" r:id="rId19"/>
    <p:sldId id="308" r:id="rId20"/>
    <p:sldId id="309" r:id="rId21"/>
    <p:sldId id="307" r:id="rId22"/>
    <p:sldId id="298" r:id="rId23"/>
    <p:sldId id="310" r:id="rId24"/>
    <p:sldId id="311" r:id="rId25"/>
    <p:sldId id="312" r:id="rId26"/>
    <p:sldId id="313" r:id="rId27"/>
    <p:sldId id="299" r:id="rId28"/>
    <p:sldId id="292" r:id="rId29"/>
    <p:sldId id="300" r:id="rId30"/>
    <p:sldId id="286"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83F55C-AF9C-4EF2-9716-286D494B18C2}" v="3" dt="2021-10-18T21:27:35.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56" autoAdjust="0"/>
    <p:restoredTop sz="75232" autoAdjust="0"/>
  </p:normalViewPr>
  <p:slideViewPr>
    <p:cSldViewPr snapToGrid="0" showGuides="1">
      <p:cViewPr varScale="1">
        <p:scale>
          <a:sx n="50" d="100"/>
          <a:sy n="50" d="100"/>
        </p:scale>
        <p:origin x="1464" y="3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CD83F55C-AF9C-4EF2-9716-286D494B18C2}"/>
    <pc:docChg chg="undo custSel addSld modSld sldOrd">
      <pc:chgData name="Emily Gelfand" userId="d2f4eb55-36cb-410f-82e5-9d70b31a9e11" providerId="ADAL" clId="{CD83F55C-AF9C-4EF2-9716-286D494B18C2}" dt="2021-10-18T21:31:33.012" v="1609" actId="20577"/>
      <pc:docMkLst>
        <pc:docMk/>
      </pc:docMkLst>
      <pc:sldChg chg="ord">
        <pc:chgData name="Emily Gelfand" userId="d2f4eb55-36cb-410f-82e5-9d70b31a9e11" providerId="ADAL" clId="{CD83F55C-AF9C-4EF2-9716-286D494B18C2}" dt="2021-10-18T21:20:18.703" v="310"/>
        <pc:sldMkLst>
          <pc:docMk/>
          <pc:sldMk cId="4052700246" sldId="292"/>
        </pc:sldMkLst>
      </pc:sldChg>
      <pc:sldChg chg="modSp mod ord modClrScheme chgLayout">
        <pc:chgData name="Emily Gelfand" userId="d2f4eb55-36cb-410f-82e5-9d70b31a9e11" providerId="ADAL" clId="{CD83F55C-AF9C-4EF2-9716-286D494B18C2}" dt="2021-10-18T21:23:45.320" v="605" actId="5793"/>
        <pc:sldMkLst>
          <pc:docMk/>
          <pc:sldMk cId="70781577" sldId="298"/>
        </pc:sldMkLst>
        <pc:spChg chg="mod ord">
          <ac:chgData name="Emily Gelfand" userId="d2f4eb55-36cb-410f-82e5-9d70b31a9e11" providerId="ADAL" clId="{CD83F55C-AF9C-4EF2-9716-286D494B18C2}" dt="2021-10-18T21:22:41.079" v="340" actId="255"/>
          <ac:spMkLst>
            <pc:docMk/>
            <pc:sldMk cId="70781577" sldId="298"/>
            <ac:spMk id="2" creationId="{00000000-0000-0000-0000-000000000000}"/>
          </ac:spMkLst>
        </pc:spChg>
        <pc:spChg chg="mod ord">
          <ac:chgData name="Emily Gelfand" userId="d2f4eb55-36cb-410f-82e5-9d70b31a9e11" providerId="ADAL" clId="{CD83F55C-AF9C-4EF2-9716-286D494B18C2}" dt="2021-10-18T21:23:45.320" v="605" actId="5793"/>
          <ac:spMkLst>
            <pc:docMk/>
            <pc:sldMk cId="70781577" sldId="298"/>
            <ac:spMk id="3"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4"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5" creationId="{00000000-0000-0000-0000-000000000000}"/>
          </ac:spMkLst>
        </pc:spChg>
      </pc:sldChg>
      <pc:sldChg chg="addSp modSp mod ord modNotesTx">
        <pc:chgData name="Emily Gelfand" userId="d2f4eb55-36cb-410f-82e5-9d70b31a9e11" providerId="ADAL" clId="{CD83F55C-AF9C-4EF2-9716-286D494B18C2}" dt="2021-10-18T21:31:33.012" v="1609" actId="20577"/>
        <pc:sldMkLst>
          <pc:docMk/>
          <pc:sldMk cId="388798377" sldId="299"/>
        </pc:sldMkLst>
        <pc:spChg chg="mod">
          <ac:chgData name="Emily Gelfand" userId="d2f4eb55-36cb-410f-82e5-9d70b31a9e11" providerId="ADAL" clId="{CD83F55C-AF9C-4EF2-9716-286D494B18C2}" dt="2021-10-18T21:30:19.399" v="1300" actId="20577"/>
          <ac:spMkLst>
            <pc:docMk/>
            <pc:sldMk cId="388798377" sldId="299"/>
            <ac:spMk id="3" creationId="{00000000-0000-0000-0000-000000000000}"/>
          </ac:spMkLst>
        </pc:spChg>
        <pc:spChg chg="add mod">
          <ac:chgData name="Emily Gelfand" userId="d2f4eb55-36cb-410f-82e5-9d70b31a9e11" providerId="ADAL" clId="{CD83F55C-AF9C-4EF2-9716-286D494B18C2}" dt="2021-10-18T21:28:22.818" v="1087" actId="1076"/>
          <ac:spMkLst>
            <pc:docMk/>
            <pc:sldMk cId="388798377" sldId="299"/>
            <ac:spMk id="8" creationId="{C38940C9-CE91-48C3-80B9-565B350E5DDD}"/>
          </ac:spMkLst>
        </pc:spChg>
        <pc:picChg chg="add mod">
          <ac:chgData name="Emily Gelfand" userId="d2f4eb55-36cb-410f-82e5-9d70b31a9e11" providerId="ADAL" clId="{CD83F55C-AF9C-4EF2-9716-286D494B18C2}" dt="2021-10-18T21:28:13.066" v="1085" actId="1076"/>
          <ac:picMkLst>
            <pc:docMk/>
            <pc:sldMk cId="388798377" sldId="299"/>
            <ac:picMk id="7" creationId="{C83B85D0-B295-435F-8F13-9EBA69E1A8F5}"/>
          </ac:picMkLst>
        </pc:picChg>
      </pc:sldChg>
      <pc:sldChg chg="modSp mod">
        <pc:chgData name="Emily Gelfand" userId="d2f4eb55-36cb-410f-82e5-9d70b31a9e11" providerId="ADAL" clId="{CD83F55C-AF9C-4EF2-9716-286D494B18C2}" dt="2021-10-18T21:21:03.734" v="332" actId="20577"/>
        <pc:sldMkLst>
          <pc:docMk/>
          <pc:sldMk cId="2000169811" sldId="307"/>
        </pc:sldMkLst>
        <pc:spChg chg="mod">
          <ac:chgData name="Emily Gelfand" userId="d2f4eb55-36cb-410f-82e5-9d70b31a9e11" providerId="ADAL" clId="{CD83F55C-AF9C-4EF2-9716-286D494B18C2}" dt="2021-10-18T21:21:03.734" v="332" actId="20577"/>
          <ac:spMkLst>
            <pc:docMk/>
            <pc:sldMk cId="2000169811" sldId="307"/>
            <ac:spMk id="2" creationId="{E233FA29-5D14-704A-9A61-CCE286F9744A}"/>
          </ac:spMkLst>
        </pc:spChg>
      </pc:sldChg>
      <pc:sldChg chg="modSp new mod ord">
        <pc:chgData name="Emily Gelfand" userId="d2f4eb55-36cb-410f-82e5-9d70b31a9e11" providerId="ADAL" clId="{CD83F55C-AF9C-4EF2-9716-286D494B18C2}" dt="2021-10-18T21:19:54.576" v="302" actId="20577"/>
        <pc:sldMkLst>
          <pc:docMk/>
          <pc:sldMk cId="2162663193" sldId="308"/>
        </pc:sldMkLst>
        <pc:spChg chg="mod">
          <ac:chgData name="Emily Gelfand" userId="d2f4eb55-36cb-410f-82e5-9d70b31a9e11" providerId="ADAL" clId="{CD83F55C-AF9C-4EF2-9716-286D494B18C2}" dt="2021-10-18T21:19:44.578" v="270" actId="20577"/>
          <ac:spMkLst>
            <pc:docMk/>
            <pc:sldMk cId="2162663193" sldId="308"/>
            <ac:spMk id="2" creationId="{AC59BCD7-7064-411F-804A-CCEA879977B8}"/>
          </ac:spMkLst>
        </pc:spChg>
        <pc:spChg chg="mod">
          <ac:chgData name="Emily Gelfand" userId="d2f4eb55-36cb-410f-82e5-9d70b31a9e11" providerId="ADAL" clId="{CD83F55C-AF9C-4EF2-9716-286D494B18C2}" dt="2021-10-18T21:19:54.576" v="302" actId="20577"/>
          <ac:spMkLst>
            <pc:docMk/>
            <pc:sldMk cId="2162663193" sldId="308"/>
            <ac:spMk id="3" creationId="{87057634-3C66-4599-853F-932FA62F7EA5}"/>
          </ac:spMkLst>
        </pc:spChg>
      </pc:sldChg>
      <pc:sldChg chg="ord">
        <pc:chgData name="Emily Gelfand" userId="d2f4eb55-36cb-410f-82e5-9d70b31a9e11" providerId="ADAL" clId="{CD83F55C-AF9C-4EF2-9716-286D494B18C2}" dt="2021-10-18T21:21:53.716" v="334"/>
        <pc:sldMkLst>
          <pc:docMk/>
          <pc:sldMk cId="629374096" sldId="310"/>
        </pc:sldMkLst>
      </pc:sldChg>
      <pc:sldChg chg="ord">
        <pc:chgData name="Emily Gelfand" userId="d2f4eb55-36cb-410f-82e5-9d70b31a9e11" providerId="ADAL" clId="{CD83F55C-AF9C-4EF2-9716-286D494B18C2}" dt="2021-10-18T21:21:53.716" v="334"/>
        <pc:sldMkLst>
          <pc:docMk/>
          <pc:sldMk cId="515353762" sldId="311"/>
        </pc:sldMkLst>
      </pc:sldChg>
      <pc:sldChg chg="ord">
        <pc:chgData name="Emily Gelfand" userId="d2f4eb55-36cb-410f-82e5-9d70b31a9e11" providerId="ADAL" clId="{CD83F55C-AF9C-4EF2-9716-286D494B18C2}" dt="2021-10-18T21:21:53.716" v="334"/>
        <pc:sldMkLst>
          <pc:docMk/>
          <pc:sldMk cId="3699568517" sldId="312"/>
        </pc:sldMkLst>
      </pc:sldChg>
      <pc:sldChg chg="ord">
        <pc:chgData name="Emily Gelfand" userId="d2f4eb55-36cb-410f-82e5-9d70b31a9e11" providerId="ADAL" clId="{CD83F55C-AF9C-4EF2-9716-286D494B18C2}" dt="2021-10-18T21:21:53.716" v="334"/>
        <pc:sldMkLst>
          <pc:docMk/>
          <pc:sldMk cId="1718116221"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10/18/2021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10/18/2021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61682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19</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24599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21</a:t>
            </a:fld>
            <a:endParaRPr lang="en-US"/>
          </a:p>
        </p:txBody>
      </p:sp>
    </p:spTree>
    <p:extLst>
      <p:ext uri="{BB962C8B-B14F-4D97-AF65-F5344CB8AC3E}">
        <p14:creationId xmlns:p14="http://schemas.microsoft.com/office/powerpoint/2010/main" val="135723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our class in two days, we’ll go over the basics again and move on to solving some actual Allen Institute problems we’ve experienced in the past! </a:t>
            </a:r>
            <a:r>
              <a:rPr lang="en-US" b="0" dirty="0" err="1"/>
              <a:t>Powerpoints</a:t>
            </a:r>
            <a:r>
              <a:rPr lang="en-US" b="0" dirty="0"/>
              <a:t> and code should all be available in the invites sent out to you, but message me if you have any questions/troubles.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Additionally, online </a:t>
            </a:r>
            <a:r>
              <a:rPr lang="en-US" b="0" dirty="0"/>
              <a:t>courses  will help you learn syntax, but what you’ll need in order to actually build a deep understanding of coding is projects! If you’re learning on your own and don’t know any work problems yet, try to come up with some simple problems you face at home or at work and use what we learn together to solve them!</a:t>
            </a:r>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322902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123037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https://www.kingarthurflour.com/recipes/hearth-bread-recipe</a:t>
            </a:r>
          </a:p>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34719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3860409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the beginning, Python was designed to be easy to read and easy to learn. </a:t>
            </a:r>
          </a:p>
          <a:p>
            <a:pPr marL="171450" indent="-171450">
              <a:buFontTx/>
              <a:buChar char="-"/>
            </a:pPr>
            <a:r>
              <a:rPr lang="en-US" dirty="0"/>
              <a:t>Even if you don’t know python but you know another programming language, you can usually read python even without knowing the syntax behind it. </a:t>
            </a:r>
          </a:p>
          <a:p>
            <a:pPr marL="171450" indent="-171450">
              <a:buFontTx/>
              <a:buChar char="-"/>
            </a:pPr>
            <a:endParaRPr lang="en-US" dirty="0"/>
          </a:p>
          <a:p>
            <a:pPr marL="171450" indent="-171450">
              <a:buFontTx/>
              <a:buChar char="-"/>
            </a:pPr>
            <a:endParaRPr lang="en-US" dirty="0"/>
          </a:p>
          <a:p>
            <a:pPr marL="171450" indent="-171450">
              <a:buFontTx/>
              <a:buChar char="-"/>
            </a:pPr>
            <a:r>
              <a:rPr lang="en-US" dirty="0"/>
              <a:t>Usually, a developer’s time is much more valuable- as a person- rather than just the computer processing time </a:t>
            </a:r>
          </a:p>
          <a:p>
            <a:pPr marL="171450" indent="-171450">
              <a:buFontTx/>
              <a:buChar char="-"/>
            </a:pPr>
            <a:endParaRPr lang="en-US" dirty="0"/>
          </a:p>
          <a:p>
            <a:pPr marL="171450" indent="-171450">
              <a:buFontTx/>
              <a:buChar char="-"/>
            </a:pPr>
            <a:endParaRPr lang="en-US" dirty="0"/>
          </a:p>
          <a:p>
            <a:pPr marL="171450" indent="-171450">
              <a:buFontTx/>
              <a:buChar char="-"/>
            </a:pPr>
            <a:r>
              <a:rPr lang="en-US" dirty="0"/>
              <a:t>Documentation – lots of helpful resources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11</a:t>
            </a:fld>
            <a:endParaRPr lang="en-US"/>
          </a:p>
        </p:txBody>
      </p:sp>
    </p:spTree>
    <p:extLst>
      <p:ext uri="{BB962C8B-B14F-4D97-AF65-F5344CB8AC3E}">
        <p14:creationId xmlns:p14="http://schemas.microsoft.com/office/powerpoint/2010/main" val="384402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pandas</a:t>
            </a:r>
          </a:p>
          <a:p>
            <a:r>
              <a:rPr lang="en-US" dirty="0"/>
              <a:t>Seaborn, matplotlib</a:t>
            </a:r>
          </a:p>
          <a:p>
            <a:r>
              <a:rPr lang="en-US" dirty="0" err="1"/>
              <a:t>Scikitlearn</a:t>
            </a:r>
            <a:r>
              <a:rPr lang="en-US" dirty="0"/>
              <a:t>, </a:t>
            </a:r>
            <a:r>
              <a:rPr lang="en-US" dirty="0" err="1"/>
              <a:t>tensorflow</a:t>
            </a:r>
            <a:r>
              <a:rPr lang="en-US" dirty="0"/>
              <a:t> </a:t>
            </a:r>
          </a:p>
          <a:p>
            <a:endParaRPr lang="en-US" dirty="0"/>
          </a:p>
          <a:p>
            <a:endParaRPr lang="en-US" dirty="0"/>
          </a:p>
          <a:p>
            <a:r>
              <a:rPr lang="en-US" dirty="0"/>
              <a:t>Python is the most popular language in that field </a:t>
            </a:r>
          </a:p>
          <a:p>
            <a:endParaRPr lang="en-US" dirty="0"/>
          </a:p>
          <a:p>
            <a:r>
              <a:rPr lang="en-US" dirty="0"/>
              <a:t>Django/flask</a:t>
            </a:r>
          </a:p>
          <a:p>
            <a:r>
              <a:rPr lang="en-US" dirty="0" err="1"/>
              <a:t>Plotly</a:t>
            </a:r>
            <a:r>
              <a:rPr lang="en-US" dirty="0"/>
              <a:t>/dash</a:t>
            </a:r>
          </a:p>
          <a:p>
            <a:endParaRPr lang="en-US" dirty="0"/>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2131913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16</a:t>
            </a:fld>
            <a:endParaRPr lang="en-US"/>
          </a:p>
        </p:txBody>
      </p:sp>
    </p:spTree>
    <p:extLst>
      <p:ext uri="{BB962C8B-B14F-4D97-AF65-F5344CB8AC3E}">
        <p14:creationId xmlns:p14="http://schemas.microsoft.com/office/powerpoint/2010/main" val="3448652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www.flickr.com/photos/awholelotofnothing/221377266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khanacademy.org/computing/computer-programming" TargetMode="External"/><Relationship Id="rId1" Type="http://schemas.openxmlformats.org/officeDocument/2006/relationships/slideLayout" Target="../slideLayouts/slideLayout4.xml"/><Relationship Id="rId4" Type="http://schemas.openxmlformats.org/officeDocument/2006/relationships/hyperlink" Target="https://www.coursera.org/courses?query=pyth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1: Welcome!</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Always pick the right tool for the job</a:t>
            </a:r>
          </a:p>
        </p:txBody>
      </p:sp>
      <p:sp>
        <p:nvSpPr>
          <p:cNvPr id="4" name="Text Placeholder 3"/>
          <p:cNvSpPr>
            <a:spLocks noGrp="1"/>
          </p:cNvSpPr>
          <p:nvPr>
            <p:ph type="body" sz="quarter" idx="13"/>
          </p:nvPr>
        </p:nvSpPr>
        <p:spPr/>
        <p:txBody>
          <a:bodyPr>
            <a:normAutofit/>
          </a:bodyPr>
          <a:lstStyle/>
          <a:p>
            <a:pPr marL="285750" indent="-285750">
              <a:buFont typeface="Arial" panose="020B0604020202020204" pitchFamily="34" charset="0"/>
              <a:buChar char="•"/>
            </a:pPr>
            <a:r>
              <a:rPr lang="en-US" sz="1600" b="0" dirty="0"/>
              <a:t>Important to think before choosing a language, and explore what solutions might have pitfalls </a:t>
            </a:r>
          </a:p>
          <a:p>
            <a:pPr marL="285750" indent="-285750">
              <a:buFont typeface="Arial" panose="020B0604020202020204" pitchFamily="34" charset="0"/>
              <a:buChar char="•"/>
            </a:pPr>
            <a:r>
              <a:rPr lang="en-US" sz="1600" b="0" dirty="0"/>
              <a:t>For example, Brain Science uses Python extensively (Cell science and Immunology also use R), so using a different language would end up causing compatibility issues (“square peg round hole” issue)</a:t>
            </a:r>
          </a:p>
          <a:p>
            <a:pPr marL="285750" indent="-285750">
              <a:buFont typeface="Arial" panose="020B0604020202020204" pitchFamily="34" charset="0"/>
              <a:buChar char="•"/>
            </a:pPr>
            <a:r>
              <a:rPr lang="en-US" sz="1600" b="0" dirty="0"/>
              <a:t>However, if building a website from scratch, HTML/CSS/JavaScript would be more appropriate languages for getting started.</a:t>
            </a:r>
          </a:p>
          <a:p>
            <a:pPr marL="285750" indent="-285750">
              <a:buFont typeface="Arial" panose="020B0604020202020204" pitchFamily="34" charset="0"/>
              <a:buChar char="•"/>
            </a:pPr>
            <a:r>
              <a:rPr lang="en-US" sz="1600" b="0" dirty="0"/>
              <a:t>Frequently, when choosing a language, the primary reason for the choice is “your industry/employer/field does this and you have to as well in order to be compatible”. </a:t>
            </a:r>
          </a:p>
          <a:p>
            <a:pPr marL="285750" indent="-285750">
              <a:buFont typeface="Arial" panose="020B0604020202020204" pitchFamily="34" charset="0"/>
              <a:buChar char="•"/>
            </a:pPr>
            <a:r>
              <a:rPr lang="en-US" sz="1600" b="0" dirty="0"/>
              <a:t>However, when working on personal projects, or when transitioning to new tools, you’ll have to know what makes sense and what doesn’t, and therefore awareness of language differences is important.</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10</a:t>
            </a:fld>
            <a:endParaRPr lang="en-US"/>
          </a:p>
        </p:txBody>
      </p:sp>
    </p:spTree>
    <p:extLst>
      <p:ext uri="{BB962C8B-B14F-4D97-AF65-F5344CB8AC3E}">
        <p14:creationId xmlns:p14="http://schemas.microsoft.com/office/powerpoint/2010/main" val="3052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84BA-0954-E44C-A54A-CA5B7CF1304E}"/>
              </a:ext>
            </a:extLst>
          </p:cNvPr>
          <p:cNvSpPr>
            <a:spLocks noGrp="1"/>
          </p:cNvSpPr>
          <p:nvPr>
            <p:ph type="title"/>
          </p:nvPr>
        </p:nvSpPr>
        <p:spPr/>
        <p:txBody>
          <a:bodyPr/>
          <a:lstStyle/>
          <a:p>
            <a:r>
              <a:rPr lang="en-US" dirty="0"/>
              <a:t>Why Choose Python?</a:t>
            </a:r>
          </a:p>
        </p:txBody>
      </p:sp>
      <p:sp>
        <p:nvSpPr>
          <p:cNvPr id="3" name="Text Placeholder 2">
            <a:extLst>
              <a:ext uri="{FF2B5EF4-FFF2-40B4-BE49-F238E27FC236}">
                <a16:creationId xmlns:a16="http://schemas.microsoft.com/office/drawing/2014/main" id="{DA1DD9D7-6615-304A-9A28-3F7FB13C0F37}"/>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sz="2800" b="0" dirty="0">
                <a:solidFill>
                  <a:srgbClr val="003056"/>
                </a:solidFill>
              </a:rPr>
              <a:t>Designed for clear, logical code that is easy to read and easy to learn</a:t>
            </a:r>
          </a:p>
          <a:p>
            <a:pPr marL="285750" lvl="0" indent="-285750">
              <a:buFont typeface="Arial" panose="020B0604020202020204" pitchFamily="34" charset="0"/>
              <a:buChar char="•"/>
            </a:pPr>
            <a:r>
              <a:rPr lang="en-US" sz="2800" b="0" dirty="0">
                <a:solidFill>
                  <a:srgbClr val="003056"/>
                </a:solidFill>
              </a:rPr>
              <a:t>Lots of existing code libraries and frameworks are written in Python allowing users to apply Python to a wide variety of tasks </a:t>
            </a:r>
          </a:p>
          <a:p>
            <a:pPr marL="285750" lvl="0" indent="-285750">
              <a:buFont typeface="Arial" panose="020B0604020202020204" pitchFamily="34" charset="0"/>
              <a:buChar char="•"/>
            </a:pPr>
            <a:r>
              <a:rPr lang="en-US" sz="2800" b="0" dirty="0">
                <a:solidFill>
                  <a:srgbClr val="003056"/>
                </a:solidFill>
              </a:rPr>
              <a:t>Focuses on optimizing the time it takes to write the code rather than the time it takes the computer to execute the code </a:t>
            </a:r>
          </a:p>
          <a:p>
            <a:pPr marL="285750" lvl="0" indent="-285750">
              <a:buFont typeface="Arial" panose="020B0604020202020204" pitchFamily="34" charset="0"/>
              <a:buChar char="•"/>
            </a:pPr>
            <a:r>
              <a:rPr lang="en-US" sz="2800" b="0" dirty="0">
                <a:solidFill>
                  <a:srgbClr val="003056"/>
                </a:solidFill>
              </a:rPr>
              <a:t>Great documentation online and lots of places to find help – </a:t>
            </a:r>
            <a:r>
              <a:rPr lang="en-US" sz="2800" b="0" dirty="0" err="1">
                <a:solidFill>
                  <a:srgbClr val="003056"/>
                </a:solidFill>
              </a:rPr>
              <a:t>docs.python.org</a:t>
            </a:r>
            <a:r>
              <a:rPr lang="en-US" sz="2800" b="0" dirty="0">
                <a:solidFill>
                  <a:srgbClr val="003056"/>
                </a:solidFill>
              </a:rPr>
              <a:t>/3</a:t>
            </a:r>
          </a:p>
          <a:p>
            <a:endParaRPr lang="en-US" dirty="0"/>
          </a:p>
        </p:txBody>
      </p:sp>
      <p:sp>
        <p:nvSpPr>
          <p:cNvPr id="4" name="Footer Placeholder 3">
            <a:extLst>
              <a:ext uri="{FF2B5EF4-FFF2-40B4-BE49-F238E27FC236}">
                <a16:creationId xmlns:a16="http://schemas.microsoft.com/office/drawing/2014/main" id="{FC9C7A08-96A8-CA49-BBA6-9AD99979244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AF728F9-DF51-3244-BC99-6A5486731222}"/>
              </a:ext>
            </a:extLst>
          </p:cNvPr>
          <p:cNvSpPr>
            <a:spLocks noGrp="1"/>
          </p:cNvSpPr>
          <p:nvPr>
            <p:ph type="sldNum" sz="quarter" idx="12"/>
          </p:nvPr>
        </p:nvSpPr>
        <p:spPr/>
        <p:txBody>
          <a:bodyPr/>
          <a:lstStyle/>
          <a:p>
            <a:fld id="{50FD97DE-01AB-4708-81E4-3268D90D61F9}" type="slidenum">
              <a:rPr lang="en-US" smtClean="0"/>
              <a:pPr/>
              <a:t>11</a:t>
            </a:fld>
            <a:endParaRPr lang="en-US"/>
          </a:p>
        </p:txBody>
      </p:sp>
    </p:spTree>
    <p:extLst>
      <p:ext uri="{BB962C8B-B14F-4D97-AF65-F5344CB8AC3E}">
        <p14:creationId xmlns:p14="http://schemas.microsoft.com/office/powerpoint/2010/main" val="6002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70B3-BD6E-CE4C-AA45-36BB80770F5B}"/>
              </a:ext>
            </a:extLst>
          </p:cNvPr>
          <p:cNvSpPr>
            <a:spLocks noGrp="1"/>
          </p:cNvSpPr>
          <p:nvPr>
            <p:ph type="title"/>
          </p:nvPr>
        </p:nvSpPr>
        <p:spPr/>
        <p:txBody>
          <a:bodyPr/>
          <a:lstStyle/>
          <a:p>
            <a:r>
              <a:rPr lang="en-US" dirty="0"/>
              <a:t>What can you do with python?</a:t>
            </a:r>
          </a:p>
        </p:txBody>
      </p:sp>
      <p:sp>
        <p:nvSpPr>
          <p:cNvPr id="3" name="Text Placeholder 2">
            <a:extLst>
              <a:ext uri="{FF2B5EF4-FFF2-40B4-BE49-F238E27FC236}">
                <a16:creationId xmlns:a16="http://schemas.microsoft.com/office/drawing/2014/main" id="{4C97D9B1-2C99-1A4A-ACAC-CB984DCCD274}"/>
              </a:ext>
            </a:extLst>
          </p:cNvPr>
          <p:cNvSpPr>
            <a:spLocks noGrp="1"/>
          </p:cNvSpPr>
          <p:nvPr>
            <p:ph type="body" sz="quarter" idx="13"/>
          </p:nvPr>
        </p:nvSpPr>
        <p:spPr/>
        <p:txBody>
          <a:bodyPr>
            <a:normAutofit fontScale="92500" lnSpcReduction="20000"/>
          </a:bodyPr>
          <a:lstStyle/>
          <a:p>
            <a:pPr lvl="0"/>
            <a:r>
              <a:rPr lang="en-US" dirty="0">
                <a:solidFill>
                  <a:srgbClr val="003056"/>
                </a:solidFill>
              </a:rPr>
              <a:t>Automate simple tasks</a:t>
            </a:r>
          </a:p>
          <a:p>
            <a:pPr marL="285750" lvl="0" indent="-285750">
              <a:buFont typeface="Arial" panose="020B0604020202020204" pitchFamily="34" charset="0"/>
              <a:buChar char="•"/>
            </a:pPr>
            <a:r>
              <a:rPr lang="en-US" sz="1600" b="0" dirty="0">
                <a:solidFill>
                  <a:srgbClr val="003056"/>
                </a:solidFill>
              </a:rPr>
              <a:t>Searching for files and editing them all in the same way </a:t>
            </a:r>
          </a:p>
          <a:p>
            <a:pPr marL="285750" lvl="0" indent="-285750">
              <a:buFont typeface="Arial" panose="020B0604020202020204" pitchFamily="34" charset="0"/>
              <a:buChar char="•"/>
            </a:pPr>
            <a:r>
              <a:rPr lang="en-US" sz="1600" b="0" dirty="0">
                <a:solidFill>
                  <a:srgbClr val="003056"/>
                </a:solidFill>
              </a:rPr>
              <a:t>Scraping information from a website</a:t>
            </a:r>
          </a:p>
          <a:p>
            <a:pPr marL="285750" lvl="0" indent="-285750">
              <a:buFont typeface="Arial" panose="020B0604020202020204" pitchFamily="34" charset="0"/>
              <a:buChar char="•"/>
            </a:pPr>
            <a:r>
              <a:rPr lang="en-US" sz="1600" b="0" dirty="0">
                <a:solidFill>
                  <a:srgbClr val="003056"/>
                </a:solidFill>
              </a:rPr>
              <a:t>Reading and editing excel files</a:t>
            </a:r>
          </a:p>
          <a:p>
            <a:pPr marL="285750" lvl="0" indent="-285750">
              <a:buFont typeface="Arial" panose="020B0604020202020204" pitchFamily="34" charset="0"/>
              <a:buChar char="•"/>
            </a:pPr>
            <a:r>
              <a:rPr lang="en-US" sz="1600" b="0" dirty="0">
                <a:solidFill>
                  <a:srgbClr val="003056"/>
                </a:solidFill>
              </a:rPr>
              <a:t>Work with PDFs</a:t>
            </a:r>
          </a:p>
          <a:p>
            <a:pPr marL="285750" lvl="0" indent="-285750">
              <a:buFont typeface="Arial" panose="020B0604020202020204" pitchFamily="34" charset="0"/>
              <a:buChar char="•"/>
            </a:pPr>
            <a:r>
              <a:rPr lang="en-US" sz="1600" b="0" dirty="0">
                <a:solidFill>
                  <a:srgbClr val="003056"/>
                </a:solidFill>
              </a:rPr>
              <a:t>Automate emails and text messages</a:t>
            </a:r>
          </a:p>
          <a:p>
            <a:pPr marL="285750" lvl="0" indent="-285750">
              <a:buFont typeface="Arial" panose="020B0604020202020204" pitchFamily="34" charset="0"/>
              <a:buChar char="•"/>
            </a:pPr>
            <a:r>
              <a:rPr lang="en-US" sz="1600" b="0" dirty="0">
                <a:solidFill>
                  <a:srgbClr val="003056"/>
                </a:solidFill>
              </a:rPr>
              <a:t>Fill out forms</a:t>
            </a:r>
          </a:p>
          <a:p>
            <a:pPr lvl="0"/>
            <a:r>
              <a:rPr lang="en-US" dirty="0">
                <a:solidFill>
                  <a:srgbClr val="003056"/>
                </a:solidFill>
              </a:rPr>
              <a:t>Data Science and Machine Learning</a:t>
            </a:r>
          </a:p>
          <a:p>
            <a:pPr marL="285750" lvl="0" indent="-285750">
              <a:buFont typeface="Arial" panose="020B0604020202020204" pitchFamily="34" charset="0"/>
              <a:buChar char="•"/>
            </a:pPr>
            <a:r>
              <a:rPr lang="en-US" sz="1600" b="0" dirty="0">
                <a:solidFill>
                  <a:srgbClr val="003056"/>
                </a:solidFill>
              </a:rPr>
              <a:t>Analyze large data files</a:t>
            </a:r>
          </a:p>
          <a:p>
            <a:pPr marL="285750" lvl="0" indent="-285750">
              <a:buFont typeface="Arial" panose="020B0604020202020204" pitchFamily="34" charset="0"/>
              <a:buChar char="•"/>
            </a:pPr>
            <a:r>
              <a:rPr lang="en-US" sz="1600" b="0" dirty="0">
                <a:solidFill>
                  <a:srgbClr val="003056"/>
                </a:solidFill>
              </a:rPr>
              <a:t>Create visualizations</a:t>
            </a:r>
          </a:p>
          <a:p>
            <a:pPr marL="285750" lvl="0" indent="-285750">
              <a:buFont typeface="Arial" panose="020B0604020202020204" pitchFamily="34" charset="0"/>
              <a:buChar char="•"/>
            </a:pPr>
            <a:r>
              <a:rPr lang="en-US" sz="1600" b="0" dirty="0">
                <a:solidFill>
                  <a:srgbClr val="003056"/>
                </a:solidFill>
              </a:rPr>
              <a:t>Preform machine learning tasks </a:t>
            </a:r>
          </a:p>
          <a:p>
            <a:pPr marL="285750" lvl="0" indent="-285750">
              <a:buFont typeface="Arial" panose="020B0604020202020204" pitchFamily="34" charset="0"/>
              <a:buChar char="•"/>
            </a:pPr>
            <a:r>
              <a:rPr lang="en-US" sz="1600" b="0" dirty="0">
                <a:solidFill>
                  <a:srgbClr val="003056"/>
                </a:solidFill>
              </a:rPr>
              <a:t>Create and run predictive algorithms</a:t>
            </a:r>
          </a:p>
          <a:p>
            <a:pPr lvl="0"/>
            <a:r>
              <a:rPr lang="en-US" dirty="0">
                <a:solidFill>
                  <a:srgbClr val="003056"/>
                </a:solidFill>
              </a:rPr>
              <a:t>Create websites</a:t>
            </a:r>
          </a:p>
          <a:p>
            <a:pPr marL="285750" lvl="0" indent="-285750">
              <a:buFont typeface="Arial" panose="020B0604020202020204" pitchFamily="34" charset="0"/>
              <a:buChar char="•"/>
            </a:pPr>
            <a:r>
              <a:rPr lang="en-US" sz="1600" b="0" dirty="0">
                <a:solidFill>
                  <a:srgbClr val="003056"/>
                </a:solidFill>
              </a:rPr>
              <a:t>Handle the backend of a website and user data </a:t>
            </a:r>
          </a:p>
          <a:p>
            <a:pPr marL="285750" lvl="0" indent="-285750">
              <a:buFont typeface="Arial" panose="020B0604020202020204" pitchFamily="34" charset="0"/>
              <a:buChar char="•"/>
            </a:pPr>
            <a:r>
              <a:rPr lang="en-US" sz="1600" b="0" dirty="0">
                <a:solidFill>
                  <a:srgbClr val="003056"/>
                </a:solidFill>
              </a:rPr>
              <a:t>Create interactive dashboards for users</a:t>
            </a:r>
            <a:endParaRPr lang="en-US" dirty="0">
              <a:solidFill>
                <a:srgbClr val="003056"/>
              </a:solidFill>
            </a:endParaRPr>
          </a:p>
          <a:p>
            <a:pPr lvl="0"/>
            <a:endParaRPr lang="en-US" dirty="0">
              <a:solidFill>
                <a:srgbClr val="003056"/>
              </a:solidFill>
            </a:endParaRPr>
          </a:p>
          <a:p>
            <a:pPr lvl="0"/>
            <a:endParaRPr lang="en-US" dirty="0">
              <a:solidFill>
                <a:srgbClr val="003056"/>
              </a:solidFill>
            </a:endParaRPr>
          </a:p>
        </p:txBody>
      </p:sp>
      <p:sp>
        <p:nvSpPr>
          <p:cNvPr id="4" name="Footer Placeholder 3">
            <a:extLst>
              <a:ext uri="{FF2B5EF4-FFF2-40B4-BE49-F238E27FC236}">
                <a16:creationId xmlns:a16="http://schemas.microsoft.com/office/drawing/2014/main" id="{18A06CE4-A668-1E48-8EAA-F843F1F5E6ED}"/>
              </a:ext>
            </a:extLst>
          </p:cNvPr>
          <p:cNvSpPr>
            <a:spLocks noGrp="1"/>
          </p:cNvSpPr>
          <p:nvPr>
            <p:ph type="ftr" sz="quarter" idx="11"/>
          </p:nvPr>
        </p:nvSpPr>
        <p:spPr/>
        <p:txBody>
          <a:bodyPr/>
          <a:lstStyle/>
          <a:p>
            <a:r>
              <a:rPr lang="en-US" dirty="0" err="1"/>
              <a:t>alleninstitute.org</a:t>
            </a:r>
            <a:r>
              <a:rPr lang="en-US" dirty="0"/>
              <a:t> | brain-</a:t>
            </a:r>
            <a:r>
              <a:rPr lang="en-US" dirty="0" err="1"/>
              <a:t>map.org</a:t>
            </a:r>
            <a:endParaRPr lang="en-US" dirty="0"/>
          </a:p>
        </p:txBody>
      </p:sp>
      <p:sp>
        <p:nvSpPr>
          <p:cNvPr id="5" name="Slide Number Placeholder 4">
            <a:extLst>
              <a:ext uri="{FF2B5EF4-FFF2-40B4-BE49-F238E27FC236}">
                <a16:creationId xmlns:a16="http://schemas.microsoft.com/office/drawing/2014/main" id="{9899C489-ECC8-BE47-85E2-304534EAC7CD}"/>
              </a:ext>
            </a:extLst>
          </p:cNvPr>
          <p:cNvSpPr>
            <a:spLocks noGrp="1"/>
          </p:cNvSpPr>
          <p:nvPr>
            <p:ph type="sldNum" sz="quarter" idx="12"/>
          </p:nvPr>
        </p:nvSpPr>
        <p:spPr/>
        <p:txBody>
          <a:bodyPr/>
          <a:lstStyle/>
          <a:p>
            <a:fld id="{50FD97DE-01AB-4708-81E4-3268D90D61F9}" type="slidenum">
              <a:rPr lang="en-US" smtClean="0"/>
              <a:pPr/>
              <a:t>12</a:t>
            </a:fld>
            <a:endParaRPr lang="en-US"/>
          </a:p>
        </p:txBody>
      </p:sp>
    </p:spTree>
    <p:extLst>
      <p:ext uri="{BB962C8B-B14F-4D97-AF65-F5344CB8AC3E}">
        <p14:creationId xmlns:p14="http://schemas.microsoft.com/office/powerpoint/2010/main" val="32794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may differ, but also overlap heavily</a:t>
            </a:r>
          </a:p>
        </p:txBody>
      </p:sp>
      <p:pic>
        <p:nvPicPr>
          <p:cNvPr id="6" name="Picture 5"/>
          <p:cNvPicPr>
            <a:picLocks noChangeAspect="1"/>
          </p:cNvPicPr>
          <p:nvPr/>
        </p:nvPicPr>
        <p:blipFill>
          <a:blip r:embed="rId2"/>
          <a:stretch>
            <a:fillRect/>
          </a:stretch>
        </p:blipFill>
        <p:spPr>
          <a:xfrm>
            <a:off x="685799" y="753084"/>
            <a:ext cx="7688179" cy="5411107"/>
          </a:xfrm>
          <a:prstGeom prst="rect">
            <a:avLst/>
          </a:prstGeom>
        </p:spPr>
      </p:pic>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13</a:t>
            </a:fld>
            <a:endParaRPr lang="en-US"/>
          </a:p>
        </p:txBody>
      </p:sp>
    </p:spTree>
    <p:extLst>
      <p:ext uri="{BB962C8B-B14F-4D97-AF65-F5344CB8AC3E}">
        <p14:creationId xmlns:p14="http://schemas.microsoft.com/office/powerpoint/2010/main" val="34118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2ECA-09E5-DA4E-A680-B9F99EFC4EF9}"/>
              </a:ext>
            </a:extLst>
          </p:cNvPr>
          <p:cNvSpPr>
            <a:spLocks noGrp="1"/>
          </p:cNvSpPr>
          <p:nvPr>
            <p:ph type="title"/>
          </p:nvPr>
        </p:nvSpPr>
        <p:spPr/>
        <p:txBody>
          <a:bodyPr/>
          <a:lstStyle/>
          <a:p>
            <a:r>
              <a:rPr lang="en-US" dirty="0"/>
              <a:t>What people here are doing in python </a:t>
            </a:r>
          </a:p>
        </p:txBody>
      </p:sp>
      <p:sp>
        <p:nvSpPr>
          <p:cNvPr id="3" name="Text Placeholder 2">
            <a:extLst>
              <a:ext uri="{FF2B5EF4-FFF2-40B4-BE49-F238E27FC236}">
                <a16:creationId xmlns:a16="http://schemas.microsoft.com/office/drawing/2014/main" id="{6D3DF0D8-54DB-AC4A-B738-B8A85DCD322B}"/>
              </a:ext>
            </a:extLst>
          </p:cNvPr>
          <p:cNvSpPr>
            <a:spLocks noGrp="1"/>
          </p:cNvSpPr>
          <p:nvPr>
            <p:ph type="body" sz="quarter" idx="13"/>
          </p:nvPr>
        </p:nvSpPr>
        <p:spPr/>
        <p:txBody>
          <a:bodyPr/>
          <a:lstStyle/>
          <a:p>
            <a:endParaRPr lang="en-US"/>
          </a:p>
        </p:txBody>
      </p:sp>
      <p:sp>
        <p:nvSpPr>
          <p:cNvPr id="4" name="Footer Placeholder 3">
            <a:extLst>
              <a:ext uri="{FF2B5EF4-FFF2-40B4-BE49-F238E27FC236}">
                <a16:creationId xmlns:a16="http://schemas.microsoft.com/office/drawing/2014/main" id="{C27F9A6A-5F4A-2F44-9E1C-89F057E78C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729E27-79C4-2848-8F1A-3D81637E2FF9}"/>
              </a:ext>
            </a:extLst>
          </p:cNvPr>
          <p:cNvSpPr>
            <a:spLocks noGrp="1"/>
          </p:cNvSpPr>
          <p:nvPr>
            <p:ph type="sldNum" sz="quarter" idx="12"/>
          </p:nvPr>
        </p:nvSpPr>
        <p:spPr/>
        <p:txBody>
          <a:bodyPr/>
          <a:lstStyle/>
          <a:p>
            <a:fld id="{50FD97DE-01AB-4708-81E4-3268D90D61F9}" type="slidenum">
              <a:rPr lang="en-US" smtClean="0"/>
              <a:pPr/>
              <a:t>14</a:t>
            </a:fld>
            <a:endParaRPr lang="en-US"/>
          </a:p>
        </p:txBody>
      </p:sp>
    </p:spTree>
    <p:extLst>
      <p:ext uri="{BB962C8B-B14F-4D97-AF65-F5344CB8AC3E}">
        <p14:creationId xmlns:p14="http://schemas.microsoft.com/office/powerpoint/2010/main" val="338285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CD7-7064-411F-804A-CCEA879977B8}"/>
              </a:ext>
            </a:extLst>
          </p:cNvPr>
          <p:cNvSpPr>
            <a:spLocks noGrp="1"/>
          </p:cNvSpPr>
          <p:nvPr>
            <p:ph type="title"/>
          </p:nvPr>
        </p:nvSpPr>
        <p:spPr/>
        <p:txBody>
          <a:bodyPr/>
          <a:lstStyle/>
          <a:p>
            <a:r>
              <a:rPr lang="en-US" dirty="0"/>
              <a:t>Getting a taste</a:t>
            </a:r>
          </a:p>
        </p:txBody>
      </p:sp>
      <p:sp>
        <p:nvSpPr>
          <p:cNvPr id="3" name="Text Placeholder 2">
            <a:extLst>
              <a:ext uri="{FF2B5EF4-FFF2-40B4-BE49-F238E27FC236}">
                <a16:creationId xmlns:a16="http://schemas.microsoft.com/office/drawing/2014/main" id="{87057634-3C66-4599-853F-932FA62F7EA5}"/>
              </a:ext>
            </a:extLst>
          </p:cNvPr>
          <p:cNvSpPr>
            <a:spLocks noGrp="1"/>
          </p:cNvSpPr>
          <p:nvPr>
            <p:ph type="body" idx="1"/>
          </p:nvPr>
        </p:nvSpPr>
        <p:spPr/>
        <p:txBody>
          <a:bodyPr/>
          <a:lstStyle/>
          <a:p>
            <a:r>
              <a:rPr lang="en-US" dirty="0"/>
              <a:t>OK we get it, programming is amazing, but how do we use it?</a:t>
            </a:r>
          </a:p>
        </p:txBody>
      </p:sp>
      <p:sp>
        <p:nvSpPr>
          <p:cNvPr id="4" name="Footer Placeholder 3">
            <a:extLst>
              <a:ext uri="{FF2B5EF4-FFF2-40B4-BE49-F238E27FC236}">
                <a16:creationId xmlns:a16="http://schemas.microsoft.com/office/drawing/2014/main" id="{1C95BC18-D6DE-48ED-BEF6-4C1AE88ED2B2}"/>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21377D08-4A10-4598-BED9-74A27BCA51B1}"/>
              </a:ext>
            </a:extLst>
          </p:cNvPr>
          <p:cNvSpPr>
            <a:spLocks noGrp="1"/>
          </p:cNvSpPr>
          <p:nvPr>
            <p:ph type="sldNum" sz="quarter" idx="12"/>
          </p:nvPr>
        </p:nvSpPr>
        <p:spPr/>
        <p:txBody>
          <a:bodyPr/>
          <a:lstStyle/>
          <a:p>
            <a:fld id="{50FD97DE-01AB-4708-81E4-3268D90D61F9}" type="slidenum">
              <a:rPr lang="en-US" smtClean="0"/>
              <a:pPr/>
              <a:t>15</a:t>
            </a:fld>
            <a:endParaRPr lang="en-US"/>
          </a:p>
        </p:txBody>
      </p:sp>
    </p:spTree>
    <p:extLst>
      <p:ext uri="{BB962C8B-B14F-4D97-AF65-F5344CB8AC3E}">
        <p14:creationId xmlns:p14="http://schemas.microsoft.com/office/powerpoint/2010/main" val="21626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Text Placeholder 2"/>
          <p:cNvSpPr>
            <a:spLocks noGrp="1"/>
          </p:cNvSpPr>
          <p:nvPr>
            <p:ph type="body" sz="quarter" idx="13"/>
          </p:nvPr>
        </p:nvSpPr>
        <p:spPr>
          <a:xfrm>
            <a:off x="685800" y="1104899"/>
            <a:ext cx="7772400" cy="5111301"/>
          </a:xfrm>
        </p:spPr>
        <p:txBody>
          <a:bodyPr>
            <a:normAutofit fontScale="92500" lnSpcReduction="10000"/>
          </a:bodyPr>
          <a:lstStyle/>
          <a:p>
            <a:pPr marL="342900" indent="-342900">
              <a:buFont typeface="Arial" panose="020B0604020202020204" pitchFamily="34" charset="0"/>
              <a:buChar char="•"/>
            </a:pPr>
            <a:r>
              <a:rPr lang="en-US" b="0" dirty="0"/>
              <a:t>In English, you (REALLY SHOULD) know about the concept of the differences between “words”, “numbers”, “decimals”, etc. Computers have similar delineations known as “Data Types”</a:t>
            </a:r>
          </a:p>
          <a:p>
            <a:pPr marL="342900" indent="-342900">
              <a:buFont typeface="Arial" panose="020B0604020202020204" pitchFamily="34" charset="0"/>
              <a:buChar char="•"/>
            </a:pPr>
            <a:r>
              <a:rPr lang="en-US" b="0" dirty="0"/>
              <a:t>String – Any type of text, in Python delineated by double quotation marks (aka a literal statement). An example of a string is “Sst-IRES-Cre;Ai148”</a:t>
            </a:r>
          </a:p>
          <a:p>
            <a:pPr marL="342900" indent="-342900">
              <a:buFont typeface="Arial" panose="020B0604020202020204" pitchFamily="34" charset="0"/>
              <a:buChar char="•"/>
            </a:pPr>
            <a:r>
              <a:rPr lang="en-US" b="0" dirty="0"/>
              <a:t>Integer – just like in math, this is a whole number. An example is 413062</a:t>
            </a:r>
          </a:p>
          <a:p>
            <a:pPr marL="342900" indent="-342900">
              <a:buFont typeface="Arial" panose="020B0604020202020204" pitchFamily="34" charset="0"/>
              <a:buChar char="•"/>
            </a:pPr>
            <a:r>
              <a:rPr lang="en-US" b="0" dirty="0"/>
              <a:t>Floating point number – A decimal (can be infinite or </a:t>
            </a:r>
            <a:r>
              <a:rPr lang="en-US" b="0" dirty="0" err="1"/>
              <a:t>NaN</a:t>
            </a:r>
            <a:r>
              <a:rPr lang="en-US" b="0" dirty="0"/>
              <a:t>). An example is 41.213</a:t>
            </a:r>
          </a:p>
          <a:p>
            <a:pPr marL="342900" indent="-342900">
              <a:buFont typeface="Arial" panose="020B0604020202020204" pitchFamily="34" charset="0"/>
              <a:buChar char="•"/>
            </a:pPr>
            <a:r>
              <a:rPr lang="en-US" b="0" dirty="0"/>
              <a:t>Boolean – A value that is True or False and nothing else</a:t>
            </a:r>
          </a:p>
          <a:p>
            <a:pPr marL="342900" indent="-342900">
              <a:buFont typeface="Arial" panose="020B0604020202020204" pitchFamily="34" charset="0"/>
              <a:buChar char="•"/>
            </a:pPr>
            <a:r>
              <a:rPr lang="en-US" b="0" dirty="0"/>
              <a:t>List – A collection of values, contained by two brackets. For example, [“animal ID”, “pedigree name”, “project ID”] is a list of mouse information</a:t>
            </a:r>
          </a:p>
          <a:p>
            <a:pPr marL="342900" indent="-342900">
              <a:buFont typeface="Arial" panose="020B0604020202020204" pitchFamily="34" charset="0"/>
              <a:buChar char="•"/>
            </a:pPr>
            <a:r>
              <a:rPr lang="en-US" b="0" dirty="0"/>
              <a:t>We use the word for data types rather than the common English words for the concept, as it allows you to be more precise</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16</a:t>
            </a:fld>
            <a:endParaRPr lang="en-US"/>
          </a:p>
        </p:txBody>
      </p:sp>
      <p:pic>
        <p:nvPicPr>
          <p:cNvPr id="7" name="Picture 6" descr="E is for Explore!: October 2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10122">
            <a:off x="88725" y="5480002"/>
            <a:ext cx="967643" cy="890801"/>
          </a:xfrm>
          <a:prstGeom prst="rect">
            <a:avLst/>
          </a:prstGeom>
        </p:spPr>
      </p:pic>
      <p:sp>
        <p:nvSpPr>
          <p:cNvPr id="8" name="Rectangle 7"/>
          <p:cNvSpPr/>
          <p:nvPr/>
        </p:nvSpPr>
        <p:spPr>
          <a:xfrm rot="19617552">
            <a:off x="7783702" y="5584132"/>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0000"/>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tx1">
                    <a:lumMod val="50000"/>
                    <a:lumOff val="50000"/>
                  </a:schemeClr>
                </a:solidFill>
                <a:effectLst>
                  <a:outerShdw dist="38100" dir="2640000" algn="bl" rotWithShape="0">
                    <a:schemeClr val="accent1"/>
                  </a:outerShdw>
                </a:effectLst>
              </a:rPr>
              <a:t>?</a:t>
            </a:r>
          </a:p>
        </p:txBody>
      </p:sp>
      <p:pic>
        <p:nvPicPr>
          <p:cNvPr id="9" name="Picture 8" descr="Swimming Pool Fish Bots | DudeIWantThat.co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23" y="133758"/>
            <a:ext cx="1048176" cy="873480"/>
          </a:xfrm>
          <a:prstGeom prst="rect">
            <a:avLst/>
          </a:prstGeom>
        </p:spPr>
      </p:pic>
      <p:sp>
        <p:nvSpPr>
          <p:cNvPr id="10" name="Rectangle 9"/>
          <p:cNvSpPr/>
          <p:nvPr/>
        </p:nvSpPr>
        <p:spPr>
          <a:xfrm rot="2528718">
            <a:off x="72221" y="184980"/>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accent1">
                    <a:lumMod val="75000"/>
                    <a:lumOff val="25000"/>
                  </a:schemeClr>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accent6"/>
                </a:solidFill>
                <a:effectLst>
                  <a:outerShdw dist="38100" dir="2640000" algn="bl" rotWithShape="0">
                    <a:schemeClr val="accent1"/>
                  </a:outerShdw>
                </a:effectLst>
              </a:rPr>
              <a:t>?</a:t>
            </a:r>
          </a:p>
        </p:txBody>
      </p:sp>
      <p:pic>
        <p:nvPicPr>
          <p:cNvPr id="11" name="Picture 10" descr="Checklist - LGAM Knowledge Ba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64079">
            <a:off x="8019037" y="157969"/>
            <a:ext cx="878328" cy="901529"/>
          </a:xfrm>
          <a:prstGeom prst="rect">
            <a:avLst/>
          </a:prstGeom>
        </p:spPr>
      </p:pic>
      <p:sp>
        <p:nvSpPr>
          <p:cNvPr id="12" name="Rectangle 11"/>
          <p:cNvSpPr/>
          <p:nvPr/>
        </p:nvSpPr>
        <p:spPr>
          <a:xfrm rot="1477515">
            <a:off x="6606943" y="71689"/>
            <a:ext cx="14927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a:t>
            </a:r>
          </a:p>
        </p:txBody>
      </p:sp>
    </p:spTree>
    <p:extLst>
      <p:ext uri="{BB962C8B-B14F-4D97-AF65-F5344CB8AC3E}">
        <p14:creationId xmlns:p14="http://schemas.microsoft.com/office/powerpoint/2010/main" val="12197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17</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4289293586"/>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Arial" panose="020B0604020202020204" pitchFamily="34" charset="0"/>
                <a:cs typeface="Arial" panose="020B0604020202020204" pitchFamily="34" charset="0"/>
              </a:rPr>
              <a:t>“Classic” first examples</a:t>
            </a:r>
            <a:endParaRPr lang="en-US" dirty="0"/>
          </a:p>
        </p:txBody>
      </p:sp>
      <p:sp>
        <p:nvSpPr>
          <p:cNvPr id="3" name="Text Placeholder 2"/>
          <p:cNvSpPr>
            <a:spLocks noGrp="1"/>
          </p:cNvSpPr>
          <p:nvPr>
            <p:ph type="body" idx="1"/>
          </p:nvPr>
        </p:nvSpPr>
        <p:spPr/>
        <p:txBody>
          <a:bodyPr>
            <a:normAutofit/>
          </a:bodyPr>
          <a:lstStyle/>
          <a:p>
            <a:r>
              <a:rPr lang="en-US" dirty="0"/>
              <a:t>Let’s move into our notebooks we just opened to finally make something go!</a:t>
            </a:r>
          </a:p>
          <a:p>
            <a:endParaRPr lang="en-US" b="0" dirty="0">
              <a:cs typeface="Courier New" panose="02070309020205020404" pitchFamily="49" charset="0"/>
            </a:endParaRPr>
          </a:p>
          <a:p>
            <a:r>
              <a:rPr lang="en-US" dirty="0">
                <a:cs typeface="Courier New" panose="02070309020205020404" pitchFamily="49" charset="0"/>
              </a:rPr>
              <a:t>We’ll be switching back and forth a bit for the next part so keep it handy </a:t>
            </a:r>
            <a:r>
              <a:rPr lang="en-US" dirty="0">
                <a:cs typeface="Courier New" panose="02070309020205020404" pitchFamily="49" charset="0"/>
                <a:sym typeface="Wingdings" panose="05000000000000000000" pitchFamily="2" charset="2"/>
              </a:rPr>
              <a:t></a:t>
            </a:r>
            <a:endParaRPr lang="en-US" b="0" dirty="0">
              <a:cs typeface="Courier New" panose="02070309020205020404" pitchFamily="49" charset="0"/>
            </a:endParaRPr>
          </a:p>
          <a:p>
            <a:endParaRPr lang="en-US"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18</a:t>
            </a:fld>
            <a:endParaRPr lang="en-US"/>
          </a:p>
        </p:txBody>
      </p:sp>
    </p:spTree>
    <p:extLst>
      <p:ext uri="{BB962C8B-B14F-4D97-AF65-F5344CB8AC3E}">
        <p14:creationId xmlns:p14="http://schemas.microsoft.com/office/powerpoint/2010/main" val="707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19</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458253"/>
            <a:ext cx="7772400" cy="1362075"/>
          </a:xfrm>
        </p:spPr>
        <p:txBody>
          <a:bodyPr/>
          <a:lstStyle/>
          <a:p>
            <a:r>
              <a:rPr lang="en-US" dirty="0"/>
              <a:t>Code = Logic</a:t>
            </a:r>
          </a:p>
        </p:txBody>
      </p:sp>
      <p:sp>
        <p:nvSpPr>
          <p:cNvPr id="7" name="Text Placeholder 6"/>
          <p:cNvSpPr>
            <a:spLocks noGrp="1"/>
          </p:cNvSpPr>
          <p:nvPr>
            <p:ph type="body" idx="1"/>
          </p:nvPr>
        </p:nvSpPr>
        <p:spPr>
          <a:xfrm>
            <a:off x="679993" y="4812030"/>
            <a:ext cx="7772400" cy="1577340"/>
          </a:xfrm>
        </p:spPr>
        <p:txBody>
          <a:bodyPr>
            <a:normAutofit/>
          </a:bodyPr>
          <a:lstStyle/>
          <a:p>
            <a:pPr algn="l"/>
            <a:endParaRPr lang="en-US" dirty="0"/>
          </a:p>
          <a:p>
            <a:pPr algn="l"/>
            <a:endParaRPr lang="en-US" dirty="0"/>
          </a:p>
          <a:p>
            <a:r>
              <a:rPr lang="en-US" dirty="0"/>
              <a:t>How would you tell someone to make a PB&amp;J? Exercise time!</a:t>
            </a:r>
          </a:p>
          <a:p>
            <a:pPr marL="342900" indent="-342900" algn="l">
              <a:buFontTx/>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443" y="2234565"/>
            <a:ext cx="2857500" cy="2857500"/>
          </a:xfrm>
          <a:prstGeom prst="rect">
            <a:avLst/>
          </a:prstGeom>
        </p:spPr>
      </p:pic>
    </p:spTree>
    <p:extLst>
      <p:ext uri="{BB962C8B-B14F-4D97-AF65-F5344CB8AC3E}">
        <p14:creationId xmlns:p14="http://schemas.microsoft.com/office/powerpoint/2010/main" val="3018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20</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21</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6995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en-US" b="0" dirty="0"/>
              <a:t>Our second class will be EVEN MORE hands on – see you all 11/19!</a:t>
            </a:r>
          </a:p>
          <a:p>
            <a:pPr marL="342900" indent="-342900">
              <a:buFont typeface="Arial" panose="020B0604020202020204" pitchFamily="34" charset="0"/>
              <a:buChar char="•"/>
            </a:pPr>
            <a:r>
              <a:rPr lang="en-US" b="0" dirty="0"/>
              <a:t>Online courses &lt; projects! No problems yet? Make your own!</a:t>
            </a:r>
          </a:p>
          <a:p>
            <a:pPr marL="342900" indent="-342900">
              <a:buFont typeface="Arial" panose="020B0604020202020204" pitchFamily="34" charset="0"/>
              <a:buChar char="•"/>
            </a:pPr>
            <a:r>
              <a:rPr lang="en-US" b="0" dirty="0"/>
              <a:t>RADS coding discussion channel to come – use it to ask questions and share solutions! </a:t>
            </a:r>
          </a:p>
          <a:p>
            <a:pPr marL="342900" indent="-342900">
              <a:buFont typeface="Arial" panose="020B0604020202020204" pitchFamily="34" charset="0"/>
              <a:buChar char="•"/>
            </a:pPr>
            <a:r>
              <a:rPr lang="en-US" b="0" dirty="0"/>
              <a:t>Not part of the RADS channel on teams? Message !RADS_ORG and we’ll add you, or use join code </a:t>
            </a:r>
            <a:r>
              <a:rPr lang="en-US" sz="2000" b="1" dirty="0">
                <a:solidFill>
                  <a:schemeClr val="accent1"/>
                </a:solidFill>
                <a:latin typeface="+mj-lt"/>
              </a:rPr>
              <a:t>A9N1LGZ</a:t>
            </a:r>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23</a:t>
            </a:fld>
            <a:endParaRPr lang="en-US"/>
          </a:p>
        </p:txBody>
      </p:sp>
      <p:pic>
        <p:nvPicPr>
          <p:cNvPr id="7" name="Picture 6" descr="A child standing in a room full of toys&#10;&#10;Description automatically generated with low confidence">
            <a:extLst>
              <a:ext uri="{FF2B5EF4-FFF2-40B4-BE49-F238E27FC236}">
                <a16:creationId xmlns:a16="http://schemas.microsoft.com/office/drawing/2014/main" id="{C83B85D0-B295-435F-8F13-9EBA69E1A8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7896" y="4392027"/>
            <a:ext cx="2946400" cy="2209800"/>
          </a:xfrm>
          <a:prstGeom prst="rect">
            <a:avLst/>
          </a:prstGeom>
        </p:spPr>
      </p:pic>
      <p:sp>
        <p:nvSpPr>
          <p:cNvPr id="8" name="TextBox 7">
            <a:extLst>
              <a:ext uri="{FF2B5EF4-FFF2-40B4-BE49-F238E27FC236}">
                <a16:creationId xmlns:a16="http://schemas.microsoft.com/office/drawing/2014/main" id="{C38940C9-CE91-48C3-80B9-565B350E5DDD}"/>
              </a:ext>
            </a:extLst>
          </p:cNvPr>
          <p:cNvSpPr txBox="1"/>
          <p:nvPr/>
        </p:nvSpPr>
        <p:spPr>
          <a:xfrm>
            <a:off x="6176879" y="4053473"/>
            <a:ext cx="2946400" cy="338554"/>
          </a:xfrm>
          <a:prstGeom prst="rect">
            <a:avLst/>
          </a:prstGeom>
          <a:noFill/>
        </p:spPr>
        <p:txBody>
          <a:bodyPr wrap="square" rtlCol="0">
            <a:spAutoFit/>
          </a:bodyPr>
          <a:lstStyle/>
          <a:p>
            <a:r>
              <a:rPr lang="en-US" sz="1600" dirty="0"/>
              <a:t>Me, when practicing coding</a:t>
            </a:r>
          </a:p>
        </p:txBody>
      </p:sp>
    </p:spTree>
    <p:extLst>
      <p:ext uri="{BB962C8B-B14F-4D97-AF65-F5344CB8AC3E}">
        <p14:creationId xmlns:p14="http://schemas.microsoft.com/office/powerpoint/2010/main" val="388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Onwards…to the future!</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24</a:t>
            </a:fld>
            <a:endParaRPr lang="en-US"/>
          </a:p>
        </p:txBody>
      </p:sp>
      <p:sp>
        <p:nvSpPr>
          <p:cNvPr id="4" name="Text Placeholder 3"/>
          <p:cNvSpPr>
            <a:spLocks noGrp="1"/>
          </p:cNvSpPr>
          <p:nvPr>
            <p:ph type="body" sz="quarter" idx="4294967295"/>
          </p:nvPr>
        </p:nvSpPr>
        <p:spPr>
          <a:xfrm>
            <a:off x="1503946" y="1104900"/>
            <a:ext cx="6268453" cy="3695700"/>
          </a:xfrm>
        </p:spPr>
        <p:txBody>
          <a:bodyPr>
            <a:normAutofit/>
          </a:bodyPr>
          <a:lstStyle/>
          <a:p>
            <a:pPr marL="0" indent="0">
              <a:buNone/>
            </a:pPr>
            <a:r>
              <a:rPr lang="en-US" dirty="0"/>
              <a:t>Best way to learn is by doing!</a:t>
            </a:r>
          </a:p>
          <a:p>
            <a:pPr marL="342900" indent="-342900">
              <a:buFont typeface="Arial" panose="020B0604020202020204" pitchFamily="34" charset="0"/>
              <a:buChar char="•"/>
            </a:pPr>
            <a:r>
              <a:rPr lang="en-US" sz="1600" dirty="0">
                <a:hlinkClick r:id="rId2"/>
              </a:rPr>
              <a:t>https://www.khanacademy.org/computing/computer-programming</a:t>
            </a:r>
            <a:endParaRPr lang="en-US" sz="1600" dirty="0"/>
          </a:p>
          <a:p>
            <a:pPr marL="342900" indent="-342900">
              <a:buFont typeface="Arial" panose="020B0604020202020204" pitchFamily="34" charset="0"/>
              <a:buChar char="•"/>
            </a:pPr>
            <a:r>
              <a:rPr lang="en-US" sz="1600" dirty="0">
                <a:hlinkClick r:id="rId3"/>
              </a:rPr>
              <a:t>https://www.w3schools.com/python/</a:t>
            </a:r>
            <a:endParaRPr lang="en-US" sz="1600" dirty="0"/>
          </a:p>
          <a:p>
            <a:pPr marL="342900" indent="-342900">
              <a:buFont typeface="Arial" panose="020B0604020202020204" pitchFamily="34" charset="0"/>
              <a:buChar char="•"/>
            </a:pPr>
            <a:r>
              <a:rPr lang="en-US" sz="1600" dirty="0">
                <a:hlinkClick r:id="rId4"/>
              </a:rPr>
              <a:t>https://www.coursera.org/courses?query=python</a:t>
            </a:r>
            <a:endParaRPr lang="en-US" sz="1600" dirty="0"/>
          </a:p>
          <a:p>
            <a:pPr marL="0" indent="0">
              <a:buNone/>
            </a:pPr>
            <a:r>
              <a:rPr lang="en-US" sz="1600" b="0" dirty="0"/>
              <a:t>And many </a:t>
            </a:r>
            <a:r>
              <a:rPr lang="en-US" sz="1600" b="0" dirty="0" err="1"/>
              <a:t>many</a:t>
            </a:r>
            <a:r>
              <a:rPr lang="en-US" sz="1600" b="0" dirty="0"/>
              <a:t> </a:t>
            </a:r>
            <a:r>
              <a:rPr lang="en-US" sz="1600" b="0" dirty="0" err="1"/>
              <a:t>many</a:t>
            </a:r>
            <a:r>
              <a:rPr lang="en-US" sz="1600" b="0" dirty="0"/>
              <a:t> </a:t>
            </a:r>
            <a:r>
              <a:rPr lang="en-US" sz="1600" b="0" dirty="0" err="1"/>
              <a:t>MANY</a:t>
            </a:r>
            <a:r>
              <a:rPr lang="en-US" sz="1600" b="0" dirty="0"/>
              <a:t> oh god so many more</a:t>
            </a:r>
          </a:p>
        </p:txBody>
      </p:sp>
    </p:spTree>
    <p:extLst>
      <p:ext uri="{BB962C8B-B14F-4D97-AF65-F5344CB8AC3E}">
        <p14:creationId xmlns:p14="http://schemas.microsoft.com/office/powerpoint/2010/main" val="40527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25</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79" y="560071"/>
            <a:ext cx="7772400" cy="2198628"/>
          </a:xfrm>
        </p:spPr>
        <p:txBody>
          <a:bodyPr/>
          <a:lstStyle/>
          <a:p>
            <a:r>
              <a:rPr lang="en-US" sz="3600" dirty="0"/>
              <a:t>What did you Assume Emily would/wouldn’t know? </a:t>
            </a:r>
            <a:br>
              <a:rPr lang="en-US" sz="3600" dirty="0"/>
            </a:br>
            <a:br>
              <a:rPr lang="en-US" sz="3600" dirty="0"/>
            </a:br>
            <a:r>
              <a:rPr lang="en-US" sz="3600" dirty="0"/>
              <a:t>What did/didn’t EMILY know?</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3</a:t>
            </a:fld>
            <a:endParaRPr lang="en-US" dirty="0"/>
          </a:p>
        </p:txBody>
      </p:sp>
      <p:pic>
        <p:nvPicPr>
          <p:cNvPr id="3" name="Picture 2">
            <a:extLst>
              <a:ext uri="{FF2B5EF4-FFF2-40B4-BE49-F238E27FC236}">
                <a16:creationId xmlns:a16="http://schemas.microsoft.com/office/drawing/2014/main" id="{0FBD58D2-CED2-C54A-BD6D-DFAC430ED902}"/>
              </a:ext>
            </a:extLst>
          </p:cNvPr>
          <p:cNvPicPr>
            <a:picLocks noChangeAspect="1"/>
          </p:cNvPicPr>
          <p:nvPr/>
        </p:nvPicPr>
        <p:blipFill>
          <a:blip r:embed="rId3"/>
          <a:stretch>
            <a:fillRect/>
          </a:stretch>
        </p:blipFill>
        <p:spPr>
          <a:xfrm>
            <a:off x="1331427" y="2831982"/>
            <a:ext cx="6481146" cy="3640879"/>
          </a:xfrm>
          <a:prstGeom prst="rect">
            <a:avLst/>
          </a:prstGeom>
        </p:spPr>
      </p:pic>
    </p:spTree>
    <p:extLst>
      <p:ext uri="{BB962C8B-B14F-4D97-AF65-F5344CB8AC3E}">
        <p14:creationId xmlns:p14="http://schemas.microsoft.com/office/powerpoint/2010/main" val="272011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0" dirty="0">
                <a:latin typeface="Arial" panose="020B0604020202020204" pitchFamily="34" charset="0"/>
                <a:cs typeface="Arial" panose="020B0604020202020204" pitchFamily="34" charset="0"/>
              </a:rPr>
              <a:t>Coding languages are how you explain things from base principles to a computer</a:t>
            </a:r>
            <a:endParaRPr lang="en-US"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4</a:t>
            </a:fld>
            <a:endParaRPr lang="en-US" dirty="0"/>
          </a:p>
        </p:txBody>
      </p:sp>
      <p:pic>
        <p:nvPicPr>
          <p:cNvPr id="8" name="Picture 7" descr="Butter Basics &amp; &lt;strong&gt;Carl&lt;/strong&gt; &lt;strong&gt;Sagan&lt;/strong&gt;’s &lt;strong&gt;Apple&lt;/strong&gt; &lt;strong&gt;Pie&lt;/strong&gt; | scienceandfooduc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172"/>
            <a:ext cx="9144000" cy="4943475"/>
          </a:xfrm>
          <a:prstGeom prst="rect">
            <a:avLst/>
          </a:prstGeom>
        </p:spPr>
      </p:pic>
    </p:spTree>
    <p:extLst>
      <p:ext uri="{BB962C8B-B14F-4D97-AF65-F5344CB8AC3E}">
        <p14:creationId xmlns:p14="http://schemas.microsoft.com/office/powerpoint/2010/main" val="167100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don’t speak English! (yet…)</a:t>
            </a:r>
          </a:p>
        </p:txBody>
      </p:sp>
      <p:sp>
        <p:nvSpPr>
          <p:cNvPr id="4" name="Text Placeholder 3"/>
          <p:cNvSpPr>
            <a:spLocks noGrp="1"/>
          </p:cNvSpPr>
          <p:nvPr>
            <p:ph type="body" sz="quarter" idx="13"/>
          </p:nvPr>
        </p:nvSpPr>
        <p:spPr>
          <a:xfrm>
            <a:off x="685800" y="1104900"/>
            <a:ext cx="7772400" cy="2837835"/>
          </a:xfrm>
        </p:spPr>
        <p:txBody>
          <a:bodyPr>
            <a:normAutofit/>
          </a:bodyPr>
          <a:lstStyle/>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Don’t worry – a lot of the universe has already been created for you! (Bit logic, assembly,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all the way to interpreted languages) </a:t>
            </a: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Coding libraries are your friend </a:t>
            </a:r>
            <a:r>
              <a:rPr lang="en-US" sz="1600" b="0" dirty="0">
                <a:latin typeface="Arial" panose="020B0604020202020204" pitchFamily="34" charset="0"/>
                <a:cs typeface="Arial" panose="020B0604020202020204" pitchFamily="34" charset="0"/>
                <a:sym typeface="Wingdings" panose="05000000000000000000" pitchFamily="2" charset="2"/>
              </a:rPr>
              <a:t></a:t>
            </a:r>
            <a:endParaRPr lang="en-US" sz="16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Define bread, define knife, define peanut butter and jelly, define spread,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then “call” each definition in order</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5</a:t>
            </a:fld>
            <a:endParaRPr lang="en-US"/>
          </a:p>
        </p:txBody>
      </p:sp>
      <p:pic>
        <p:nvPicPr>
          <p:cNvPr id="3" name="Picture 2" descr="Toast &lt;strong&gt;Bread&lt;/strong&gt; PNG &lt;strong&gt;Clip Art&lt;/strong&gt; - Best WEB &lt;strong&gt;Clipart&lt;/strong&g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2784157"/>
            <a:ext cx="2202324" cy="1378655"/>
          </a:xfrm>
          <a:prstGeom prst="rect">
            <a:avLst/>
          </a:prstGeom>
        </p:spPr>
      </p:pic>
      <p:pic>
        <p:nvPicPr>
          <p:cNvPr id="7" name="Picture 6" descr="Black &amp; White &lt;strong&gt;clipart&lt;/strong&gt; &lt;strong&gt;knife&lt;/strong&gt; - Pencil and in color black &amp; white &lt;strong&gt;clipart&lt;/strong&gt; &lt;strong&gt;knife&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20" y="2891790"/>
            <a:ext cx="1491234" cy="1491234"/>
          </a:xfrm>
          <a:prstGeom prst="rect">
            <a:avLst/>
          </a:prstGeom>
        </p:spPr>
      </p:pic>
      <p:pic>
        <p:nvPicPr>
          <p:cNvPr id="8" name="Picture 7" descr="Jars of &lt;strong&gt;Peanut&lt;/strong&gt; &lt;strong&gt;Butter&lt;/strong&gt; and Jelly - Free &lt;strong&gt;Clip Art&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120" y="2748214"/>
            <a:ext cx="2060844" cy="1634810"/>
          </a:xfrm>
          <a:prstGeom prst="rect">
            <a:avLst/>
          </a:prstGeom>
        </p:spPr>
      </p:pic>
      <p:pic>
        <p:nvPicPr>
          <p:cNvPr id="1026" name="Picture 2" descr="http://giphygifs.s3.amazonaws.com/media/IB9foBA4PVkKA/giphy.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9210" y="4265271"/>
            <a:ext cx="2371725" cy="1996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1367590" y="4570756"/>
            <a:ext cx="3048000" cy="1714500"/>
          </a:xfrm>
          <a:prstGeom prst="rect">
            <a:avLst/>
          </a:prstGeom>
        </p:spPr>
      </p:pic>
    </p:spTree>
    <p:extLst>
      <p:ext uri="{BB962C8B-B14F-4D97-AF65-F5344CB8AC3E}">
        <p14:creationId xmlns:p14="http://schemas.microsoft.com/office/powerpoint/2010/main" val="16286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Baking bread – recipe for a person to interpret</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6</a:t>
            </a:fld>
            <a:endParaRPr lang="en-US"/>
          </a:p>
        </p:txBody>
      </p:sp>
      <p:pic>
        <p:nvPicPr>
          <p:cNvPr id="11" name="Picture Placeholder 11"/>
          <p:cNvPicPr>
            <a:picLocks/>
          </p:cNvPicPr>
          <p:nvPr/>
        </p:nvPicPr>
        <p:blipFill>
          <a:blip r:embed="rId2">
            <a:extLst>
              <a:ext uri="{28A0092B-C50C-407E-A947-70E740481C1C}">
                <a14:useLocalDpi xmlns:a14="http://schemas.microsoft.com/office/drawing/2010/main" val="0"/>
              </a:ext>
            </a:extLst>
          </a:blip>
          <a:stretch>
            <a:fillRect/>
          </a:stretch>
        </p:blipFill>
        <p:spPr>
          <a:xfrm>
            <a:off x="2051384" y="192505"/>
            <a:ext cx="4728411" cy="5161548"/>
          </a:xfrm>
          <a:prstGeom prst="rect">
            <a:avLst/>
          </a:prstGeom>
        </p:spPr>
      </p:pic>
    </p:spTree>
    <p:extLst>
      <p:ext uri="{BB962C8B-B14F-4D97-AF65-F5344CB8AC3E}">
        <p14:creationId xmlns:p14="http://schemas.microsoft.com/office/powerpoint/2010/main" val="149777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Baking bread – recipe for a computer to interpret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sp>
        <p:nvSpPr>
          <p:cNvPr id="14" name="Text Placeholder 10"/>
          <p:cNvSpPr txBox="1">
            <a:spLocks/>
          </p:cNvSpPr>
          <p:nvPr/>
        </p:nvSpPr>
        <p:spPr>
          <a:xfrm>
            <a:off x="188495" y="3911634"/>
            <a:ext cx="7772400" cy="1208806"/>
          </a:xfrm>
          <a:prstGeom prst="rect">
            <a:avLst/>
          </a:prstGeom>
        </p:spPr>
        <p:txBody>
          <a:bodyPr vert="horz" lIns="91440" tIns="45720" rIns="91440" bIns="45720" rtlCol="0">
            <a:normAutofit/>
          </a:bodyPr>
          <a:lst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Same instructions, same concept, just a different look</a:t>
            </a:r>
          </a:p>
        </p:txBody>
      </p:sp>
      <p:pic>
        <p:nvPicPr>
          <p:cNvPr id="3" name="Picture 2" descr="Graphical user interface, text, application, email&#10;&#10;Description automatically generated">
            <a:extLst>
              <a:ext uri="{FF2B5EF4-FFF2-40B4-BE49-F238E27FC236}">
                <a16:creationId xmlns:a16="http://schemas.microsoft.com/office/drawing/2014/main" id="{C7893123-20D9-7947-A5DB-17C79B811A03}"/>
              </a:ext>
            </a:extLst>
          </p:cNvPr>
          <p:cNvPicPr>
            <a:picLocks noChangeAspect="1"/>
          </p:cNvPicPr>
          <p:nvPr/>
        </p:nvPicPr>
        <p:blipFill rotWithShape="1">
          <a:blip r:embed="rId3">
            <a:extLst>
              <a:ext uri="{28A0092B-C50C-407E-A947-70E740481C1C}">
                <a14:useLocalDpi xmlns:a14="http://schemas.microsoft.com/office/drawing/2010/main" val="0"/>
              </a:ext>
            </a:extLst>
          </a:blip>
          <a:srcRect r="13076"/>
          <a:stretch/>
        </p:blipFill>
        <p:spPr>
          <a:xfrm>
            <a:off x="21363" y="1379120"/>
            <a:ext cx="9058648" cy="2476365"/>
          </a:xfrm>
          <a:prstGeom prst="rect">
            <a:avLst/>
          </a:prstGeom>
        </p:spPr>
      </p:pic>
      <p:sp>
        <p:nvSpPr>
          <p:cNvPr id="12" name="Title 1">
            <a:extLst>
              <a:ext uri="{FF2B5EF4-FFF2-40B4-BE49-F238E27FC236}">
                <a16:creationId xmlns:a16="http://schemas.microsoft.com/office/drawing/2014/main" id="{D5C2A58A-D1F9-4842-9CD4-846629BDC084}"/>
              </a:ext>
            </a:extLst>
          </p:cNvPr>
          <p:cNvSpPr txBox="1">
            <a:spLocks/>
          </p:cNvSpPr>
          <p:nvPr/>
        </p:nvSpPr>
        <p:spPr>
          <a:xfrm>
            <a:off x="685800" y="256173"/>
            <a:ext cx="7772400" cy="62865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1800" b="1" kern="1200">
                <a:solidFill>
                  <a:schemeClr val="bg1"/>
                </a:solidFill>
                <a:latin typeface="+mj-lt"/>
                <a:ea typeface="+mj-ea"/>
                <a:cs typeface="+mj-cs"/>
              </a:defRPr>
            </a:lvl1pPr>
          </a:lstStyle>
          <a:p>
            <a:r>
              <a:rPr lang="en-US" sz="2400" dirty="0">
                <a:solidFill>
                  <a:schemeClr val="accent2"/>
                </a:solidFill>
              </a:rPr>
              <a:t>The same instructions written as Python code</a:t>
            </a:r>
          </a:p>
        </p:txBody>
      </p:sp>
    </p:spTree>
    <p:extLst>
      <p:ext uri="{BB962C8B-B14F-4D97-AF65-F5344CB8AC3E}">
        <p14:creationId xmlns:p14="http://schemas.microsoft.com/office/powerpoint/2010/main" val="10835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8</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9</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BABCDF-E484-4E35-BA87-87E5615E3D8A}">
  <ds:schemaRefs>
    <ds:schemaRef ds:uri="http://schemas.microsoft.com/sharepoint/events"/>
  </ds:schemaRefs>
</ds:datastoreItem>
</file>

<file path=customXml/itemProps3.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4.xml><?xml version="1.0" encoding="utf-8"?>
<ds:datastoreItem xmlns:ds="http://schemas.openxmlformats.org/officeDocument/2006/customXml" ds:itemID="{F9A88845-B163-4AFE-BF29-58BABAA4E819}">
  <ds:schemaRefs>
    <ds:schemaRef ds:uri="http://schemas.microsoft.com/office/2006/metadata/properties"/>
    <ds:schemaRef ds:uri="http://www.w3.org/XML/1998/namespace"/>
    <ds:schemaRef ds:uri="70c2b688-b411-41a4-b2b0-c43b12e0f7d1"/>
    <ds:schemaRef ds:uri="http://purl.org/dc/elements/1.1/"/>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1ed5f801-d75c-42b9-9dbb-c4699f6f94f8"/>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12790</TotalTime>
  <Words>1931</Words>
  <Application>Microsoft Office PowerPoint</Application>
  <PresentationFormat>On-screen Show (4:3)</PresentationFormat>
  <Paragraphs>225</Paragraphs>
  <Slides>26</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Allen 2015</vt:lpstr>
      <vt:lpstr>Intro to Programming</vt:lpstr>
      <vt:lpstr>Code = Logic</vt:lpstr>
      <vt:lpstr>What did you Assume Emily would/wouldn’t know?   What did/didn’t EMILY know?</vt:lpstr>
      <vt:lpstr>Coding languages are how you explain things from base principles to a computer</vt:lpstr>
      <vt:lpstr>Computers don’t speak English! (yet…)</vt:lpstr>
      <vt:lpstr>Baking bread – recipe for a person to interpret</vt:lpstr>
      <vt:lpstr>Baking bread – recipe for a computer to interpret</vt:lpstr>
      <vt:lpstr>Getting started</vt:lpstr>
      <vt:lpstr>Getting started</vt:lpstr>
      <vt:lpstr>Always pick the right tool for the job</vt:lpstr>
      <vt:lpstr>Why Choose Python?</vt:lpstr>
      <vt:lpstr>What can you do with python?</vt:lpstr>
      <vt:lpstr>Languages may differ, but also overlap heavily</vt:lpstr>
      <vt:lpstr>What people here are doing in python </vt:lpstr>
      <vt:lpstr>Getting a taste</vt:lpstr>
      <vt:lpstr>Data Types</vt:lpstr>
      <vt:lpstr>Types cheatsheet</vt:lpstr>
      <vt:lpstr>“Classic” first examples</vt:lpstr>
      <vt:lpstr>Variables</vt:lpstr>
      <vt:lpstr>How can I hold all this information?</vt:lpstr>
      <vt:lpstr>Keywords and Operators</vt:lpstr>
      <vt:lpstr>Data Types Matter!</vt:lpstr>
      <vt:lpstr>What’s next?</vt:lpstr>
      <vt:lpstr>Onwards…to the future!</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39</cp:revision>
  <dcterms:created xsi:type="dcterms:W3CDTF">2018-10-26T16:31:54Z</dcterms:created>
  <dcterms:modified xsi:type="dcterms:W3CDTF">2021-10-18T21:31:33Z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